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llerta Stencil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igh Cruiser" panose="020B0604020202020204" charset="0"/>
      <p:regular r:id="rId27"/>
    </p:embeddedFont>
    <p:embeddedFont>
      <p:font typeface="Norwester" panose="020B0604020202020204" charset="0"/>
      <p:regular r:id="rId28"/>
    </p:embeddedFont>
    <p:embeddedFont>
      <p:font typeface="Sailors" panose="020000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jikawa, Christina" userId="06407391-8a40-4fee-a6d3-15f73677eb6b" providerId="ADAL" clId="{4D057DC8-11E7-48BB-917A-36622004B3B7}"/>
    <pc:docChg chg="modSld">
      <pc:chgData name="Fujikawa, Christina" userId="06407391-8a40-4fee-a6d3-15f73677eb6b" providerId="ADAL" clId="{4D057DC8-11E7-48BB-917A-36622004B3B7}" dt="2024-04-18T12:07:23.674" v="2" actId="207"/>
      <pc:docMkLst>
        <pc:docMk/>
      </pc:docMkLst>
      <pc:sldChg chg="modSp mod">
        <pc:chgData name="Fujikawa, Christina" userId="06407391-8a40-4fee-a6d3-15f73677eb6b" providerId="ADAL" clId="{4D057DC8-11E7-48BB-917A-36622004B3B7}" dt="2024-04-18T12:06:52.981" v="0" actId="207"/>
        <pc:sldMkLst>
          <pc:docMk/>
          <pc:sldMk cId="0" sldId="262"/>
        </pc:sldMkLst>
        <pc:spChg chg="mod">
          <ac:chgData name="Fujikawa, Christina" userId="06407391-8a40-4fee-a6d3-15f73677eb6b" providerId="ADAL" clId="{4D057DC8-11E7-48BB-917A-36622004B3B7}" dt="2024-04-18T12:06:52.981" v="0" actId="20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Fujikawa, Christina" userId="06407391-8a40-4fee-a6d3-15f73677eb6b" providerId="ADAL" clId="{4D057DC8-11E7-48BB-917A-36622004B3B7}" dt="2024-04-18T12:07:08.054" v="1" actId="207"/>
        <pc:sldMkLst>
          <pc:docMk/>
          <pc:sldMk cId="0" sldId="270"/>
        </pc:sldMkLst>
        <pc:spChg chg="mod">
          <ac:chgData name="Fujikawa, Christina" userId="06407391-8a40-4fee-a6d3-15f73677eb6b" providerId="ADAL" clId="{4D057DC8-11E7-48BB-917A-36622004B3B7}" dt="2024-04-18T12:07:08.054" v="1" actId="207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Fujikawa, Christina" userId="06407391-8a40-4fee-a6d3-15f73677eb6b" providerId="ADAL" clId="{4D057DC8-11E7-48BB-917A-36622004B3B7}" dt="2024-04-18T12:07:23.674" v="2" actId="207"/>
        <pc:sldMkLst>
          <pc:docMk/>
          <pc:sldMk cId="0" sldId="274"/>
        </pc:sldMkLst>
        <pc:spChg chg="mod">
          <ac:chgData name="Fujikawa, Christina" userId="06407391-8a40-4fee-a6d3-15f73677eb6b" providerId="ADAL" clId="{4D057DC8-11E7-48BB-917A-36622004B3B7}" dt="2024-04-18T12:07:23.674" v="2" actId="207"/>
          <ac:spMkLst>
            <pc:docMk/>
            <pc:sldMk cId="0" sldId="274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_Qb9a9jGYhjCdDdWRpGUdMNx_wKhNxqf/view?usp=drive_link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uthforsythvb.com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performnutrition@bellsouth.net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529062"/>
          </a:xfrm>
          <a:custGeom>
            <a:avLst/>
            <a:gdLst/>
            <a:ahLst/>
            <a:cxnLst/>
            <a:rect l="l" t="t" r="r" b="b"/>
            <a:pathLst>
              <a:path w="18288000" h="10529062">
                <a:moveTo>
                  <a:pt x="0" y="0"/>
                </a:moveTo>
                <a:lnTo>
                  <a:pt x="18288000" y="0"/>
                </a:lnTo>
                <a:lnTo>
                  <a:pt x="18288000" y="10529062"/>
                </a:lnTo>
                <a:lnTo>
                  <a:pt x="0" y="10529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1443" b="-3224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68696" y="3507692"/>
            <a:ext cx="5750608" cy="5750608"/>
          </a:xfrm>
          <a:custGeom>
            <a:avLst/>
            <a:gdLst/>
            <a:ahLst/>
            <a:cxnLst/>
            <a:rect l="l" t="t" r="r" b="b"/>
            <a:pathLst>
              <a:path w="5750608" h="5750608">
                <a:moveTo>
                  <a:pt x="0" y="0"/>
                </a:moveTo>
                <a:lnTo>
                  <a:pt x="5750608" y="0"/>
                </a:lnTo>
                <a:lnTo>
                  <a:pt x="5750608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90235" y="975475"/>
            <a:ext cx="10507530" cy="20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49"/>
              </a:lnSpc>
            </a:pPr>
            <a:r>
              <a:rPr lang="en-US" sz="11535">
                <a:solidFill>
                  <a:srgbClr val="F1F1F1"/>
                </a:solidFill>
                <a:latin typeface="Sailors"/>
              </a:rPr>
              <a:t>Scan to sign in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3132"/>
            <a:ext cx="8525843" cy="10813265"/>
          </a:xfrm>
          <a:custGeom>
            <a:avLst/>
            <a:gdLst/>
            <a:ahLst/>
            <a:cxnLst/>
            <a:rect l="l" t="t" r="r" b="b"/>
            <a:pathLst>
              <a:path w="8525843" h="10813265">
                <a:moveTo>
                  <a:pt x="0" y="0"/>
                </a:moveTo>
                <a:lnTo>
                  <a:pt x="8525843" y="0"/>
                </a:lnTo>
                <a:lnTo>
                  <a:pt x="8525843" y="10813264"/>
                </a:lnTo>
                <a:lnTo>
                  <a:pt x="0" y="10813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46792" y="-541182"/>
            <a:ext cx="8441208" cy="10828182"/>
          </a:xfrm>
          <a:custGeom>
            <a:avLst/>
            <a:gdLst/>
            <a:ahLst/>
            <a:cxnLst/>
            <a:rect l="l" t="t" r="r" b="b"/>
            <a:pathLst>
              <a:path w="8441208" h="10828182">
                <a:moveTo>
                  <a:pt x="0" y="0"/>
                </a:moveTo>
                <a:lnTo>
                  <a:pt x="8441208" y="0"/>
                </a:lnTo>
                <a:lnTo>
                  <a:pt x="8441208" y="10828182"/>
                </a:lnTo>
                <a:lnTo>
                  <a:pt x="0" y="10828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567" y="2474850"/>
            <a:ext cx="6116253" cy="8014754"/>
          </a:xfrm>
          <a:custGeom>
            <a:avLst/>
            <a:gdLst/>
            <a:ahLst/>
            <a:cxnLst/>
            <a:rect l="l" t="t" r="r" b="b"/>
            <a:pathLst>
              <a:path w="6116253" h="8014754">
                <a:moveTo>
                  <a:pt x="0" y="0"/>
                </a:moveTo>
                <a:lnTo>
                  <a:pt x="6116253" y="0"/>
                </a:lnTo>
                <a:lnTo>
                  <a:pt x="6116253" y="8014754"/>
                </a:lnTo>
                <a:lnTo>
                  <a:pt x="0" y="8014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6686" y="2943532"/>
            <a:ext cx="6194628" cy="7555262"/>
          </a:xfrm>
          <a:custGeom>
            <a:avLst/>
            <a:gdLst/>
            <a:ahLst/>
            <a:cxnLst/>
            <a:rect l="l" t="t" r="r" b="b"/>
            <a:pathLst>
              <a:path w="6194628" h="7555262">
                <a:moveTo>
                  <a:pt x="0" y="0"/>
                </a:moveTo>
                <a:lnTo>
                  <a:pt x="6194628" y="0"/>
                </a:lnTo>
                <a:lnTo>
                  <a:pt x="6194628" y="7555262"/>
                </a:lnTo>
                <a:lnTo>
                  <a:pt x="0" y="7555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895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41314" y="2474850"/>
            <a:ext cx="6046686" cy="8700842"/>
          </a:xfrm>
          <a:custGeom>
            <a:avLst/>
            <a:gdLst/>
            <a:ahLst/>
            <a:cxnLst/>
            <a:rect l="l" t="t" r="r" b="b"/>
            <a:pathLst>
              <a:path w="6046686" h="8700842">
                <a:moveTo>
                  <a:pt x="0" y="0"/>
                </a:moveTo>
                <a:lnTo>
                  <a:pt x="6046686" y="0"/>
                </a:lnTo>
                <a:lnTo>
                  <a:pt x="6046686" y="8700842"/>
                </a:lnTo>
                <a:lnTo>
                  <a:pt x="0" y="8700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85579" y="49306"/>
            <a:ext cx="9916842" cy="237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6827">
                <a:solidFill>
                  <a:srgbClr val="F1F1F1"/>
                </a:solidFill>
                <a:latin typeface="Norwester"/>
              </a:rPr>
              <a:t>How Do I Know If I Have The Right Form?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10636" y="1837330"/>
            <a:ext cx="8449670" cy="8449670"/>
          </a:xfrm>
          <a:custGeom>
            <a:avLst/>
            <a:gdLst/>
            <a:ahLst/>
            <a:cxnLst/>
            <a:rect l="l" t="t" r="r" b="b"/>
            <a:pathLst>
              <a:path w="8449670" h="8449670">
                <a:moveTo>
                  <a:pt x="0" y="0"/>
                </a:moveTo>
                <a:lnTo>
                  <a:pt x="8449670" y="0"/>
                </a:lnTo>
                <a:lnTo>
                  <a:pt x="8449670" y="8449670"/>
                </a:lnTo>
                <a:lnTo>
                  <a:pt x="0" y="8449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21587" y="192181"/>
            <a:ext cx="15816807" cy="1252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7327">
                <a:solidFill>
                  <a:srgbClr val="FF0F39"/>
                </a:solidFill>
                <a:latin typeface="Norwester"/>
              </a:rPr>
              <a:t>THIS DOES NOT MEAN YOU ARE CLEARED?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2912" y="2579766"/>
            <a:ext cx="9497344" cy="7239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04809" lvl="1" indent="-552405">
              <a:lnSpc>
                <a:spcPts val="8238"/>
              </a:lnSpc>
              <a:buFont typeface="Arial"/>
              <a:buChar char="•"/>
            </a:pPr>
            <a:r>
              <a:rPr lang="en-US" sz="5117">
                <a:solidFill>
                  <a:srgbClr val="FFFFFF"/>
                </a:solidFill>
                <a:latin typeface="Sailors"/>
              </a:rPr>
              <a:t>If you are attempting to use the phone app, don’t let this fool you. </a:t>
            </a:r>
          </a:p>
          <a:p>
            <a:pPr marL="1104809" lvl="1" indent="-552405">
              <a:lnSpc>
                <a:spcPts val="8238"/>
              </a:lnSpc>
              <a:buFont typeface="Arial"/>
              <a:buChar char="•"/>
            </a:pPr>
            <a:r>
              <a:rPr lang="en-US" sz="5117">
                <a:solidFill>
                  <a:srgbClr val="FFFFFF"/>
                </a:solidFill>
                <a:latin typeface="Sailors"/>
              </a:rPr>
              <a:t>The app works for uploading a form       </a:t>
            </a:r>
          </a:p>
          <a:p>
            <a:pPr marL="1104809" lvl="1" indent="-552405">
              <a:lnSpc>
                <a:spcPts val="8238"/>
              </a:lnSpc>
              <a:buFont typeface="Arial"/>
              <a:buChar char="•"/>
            </a:pPr>
            <a:r>
              <a:rPr lang="en-US" sz="5117">
                <a:solidFill>
                  <a:srgbClr val="FFFFFF"/>
                </a:solidFill>
                <a:latin typeface="Sailors"/>
              </a:rPr>
              <a:t>The app works on Apple, rarely on Android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0652" y="517281"/>
            <a:ext cx="6048648" cy="9252438"/>
          </a:xfrm>
          <a:custGeom>
            <a:avLst/>
            <a:gdLst/>
            <a:ahLst/>
            <a:cxnLst/>
            <a:rect l="l" t="t" r="r" b="b"/>
            <a:pathLst>
              <a:path w="6048648" h="9252438">
                <a:moveTo>
                  <a:pt x="0" y="0"/>
                </a:moveTo>
                <a:lnTo>
                  <a:pt x="6048648" y="0"/>
                </a:lnTo>
                <a:lnTo>
                  <a:pt x="6048648" y="9252438"/>
                </a:lnTo>
                <a:lnTo>
                  <a:pt x="0" y="9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2146266"/>
            <a:ext cx="10529376" cy="577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09451" lvl="1" indent="-654726">
              <a:lnSpc>
                <a:spcPts val="9158"/>
              </a:lnSpc>
              <a:buFont typeface="Arial"/>
              <a:buChar char="•"/>
            </a:pPr>
            <a:r>
              <a:rPr lang="en-US" sz="6065">
                <a:solidFill>
                  <a:srgbClr val="FFFFFF"/>
                </a:solidFill>
                <a:latin typeface="Sailors"/>
              </a:rPr>
              <a:t>From your Computer, Click on GET STARTED</a:t>
            </a:r>
          </a:p>
          <a:p>
            <a:pPr marL="1309451" lvl="1" indent="-654726">
              <a:lnSpc>
                <a:spcPts val="9158"/>
              </a:lnSpc>
              <a:buFont typeface="Arial"/>
              <a:buChar char="•"/>
            </a:pPr>
            <a:r>
              <a:rPr lang="en-US" sz="6065">
                <a:solidFill>
                  <a:srgbClr val="FFFFFF"/>
                </a:solidFill>
                <a:latin typeface="Sailors"/>
              </a:rPr>
              <a:t>Fill out all forms electronically including Health History Form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82471" y="1824654"/>
            <a:ext cx="10529376" cy="4864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1"/>
              </a:lnSpc>
            </a:pPr>
            <a:r>
              <a:rPr lang="en-US" sz="6365">
                <a:solidFill>
                  <a:srgbClr val="FFFFFF"/>
                </a:solidFill>
                <a:latin typeface="Sailors"/>
              </a:rPr>
              <a:t>WHEN YOU SEE THE GREEN CIRCLE, THEN YOU ARE COMPLETE AND YOU ARE READY TO PARTICIPATE</a:t>
            </a:r>
          </a:p>
        </p:txBody>
      </p:sp>
      <p:sp>
        <p:nvSpPr>
          <p:cNvPr id="3" name="Freeform 3"/>
          <p:cNvSpPr/>
          <p:nvPr/>
        </p:nvSpPr>
        <p:spPr>
          <a:xfrm>
            <a:off x="12523455" y="842315"/>
            <a:ext cx="4918514" cy="8602370"/>
          </a:xfrm>
          <a:custGeom>
            <a:avLst/>
            <a:gdLst/>
            <a:ahLst/>
            <a:cxnLst/>
            <a:rect l="l" t="t" r="r" b="b"/>
            <a:pathLst>
              <a:path w="4918514" h="8602370">
                <a:moveTo>
                  <a:pt x="0" y="0"/>
                </a:moveTo>
                <a:lnTo>
                  <a:pt x="4918515" y="0"/>
                </a:lnTo>
                <a:lnTo>
                  <a:pt x="4918515" y="8602370"/>
                </a:lnTo>
                <a:lnTo>
                  <a:pt x="0" y="8602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0" b="-222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3425" y="7808335"/>
            <a:ext cx="11947468" cy="2101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8"/>
              </a:lnSpc>
            </a:pPr>
            <a:r>
              <a:rPr lang="en-US" sz="3707">
                <a:solidFill>
                  <a:srgbClr val="FF0F39"/>
                </a:solidFill>
                <a:latin typeface="Sailors"/>
              </a:rPr>
              <a:t>Please do this before you text or email a coach or an athletic trainer to check and see if you did everything.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807" y="4090724"/>
            <a:ext cx="4604835" cy="1718413"/>
            <a:chOff x="0" y="0"/>
            <a:chExt cx="1212796" cy="4525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2796" cy="452586"/>
            </a:xfrm>
            <a:custGeom>
              <a:avLst/>
              <a:gdLst/>
              <a:ahLst/>
              <a:cxnLst/>
              <a:rect l="l" t="t" r="r" b="b"/>
              <a:pathLst>
                <a:path w="1212796" h="452586">
                  <a:moveTo>
                    <a:pt x="85744" y="0"/>
                  </a:moveTo>
                  <a:lnTo>
                    <a:pt x="1127052" y="0"/>
                  </a:lnTo>
                  <a:cubicBezTo>
                    <a:pt x="1149793" y="0"/>
                    <a:pt x="1171602" y="9034"/>
                    <a:pt x="1187682" y="25114"/>
                  </a:cubicBezTo>
                  <a:cubicBezTo>
                    <a:pt x="1203762" y="41194"/>
                    <a:pt x="1212796" y="63003"/>
                    <a:pt x="1212796" y="85744"/>
                  </a:cubicBezTo>
                  <a:lnTo>
                    <a:pt x="1212796" y="366842"/>
                  </a:lnTo>
                  <a:cubicBezTo>
                    <a:pt x="1212796" y="414197"/>
                    <a:pt x="1174407" y="452586"/>
                    <a:pt x="1127052" y="452586"/>
                  </a:cubicBezTo>
                  <a:lnTo>
                    <a:pt x="85744" y="452586"/>
                  </a:lnTo>
                  <a:cubicBezTo>
                    <a:pt x="38389" y="452586"/>
                    <a:pt x="0" y="414197"/>
                    <a:pt x="0" y="366842"/>
                  </a:cubicBezTo>
                  <a:lnTo>
                    <a:pt x="0" y="85744"/>
                  </a:lnTo>
                  <a:cubicBezTo>
                    <a:pt x="0" y="38389"/>
                    <a:pt x="38389" y="0"/>
                    <a:pt x="85744" y="0"/>
                  </a:cubicBezTo>
                  <a:close/>
                </a:path>
              </a:pathLst>
            </a:custGeom>
            <a:solidFill>
              <a:srgbClr val="BDE1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212796" cy="547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 u="sng">
                  <a:solidFill>
                    <a:srgbClr val="000000"/>
                  </a:solidFill>
                  <a:latin typeface="Norwester"/>
                  <a:hlinkClick r:id="rId2" tooltip="https://drive.google.com/file/d/1_Qb9a9jGYhjCdDdWRpGUdMNx_wKhNxqf/view?usp=drive_link"/>
                </a:rPr>
                <a:t>Dragon Fly: Sign Up Instructions 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95553" y="-236388"/>
            <a:ext cx="7696895" cy="227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566"/>
              </a:lnSpc>
            </a:pPr>
            <a:r>
              <a:rPr lang="en-US" sz="13261">
                <a:solidFill>
                  <a:srgbClr val="F1F1F1"/>
                </a:solidFill>
                <a:latin typeface="Norwester"/>
              </a:rPr>
              <a:t>DragonFly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33770" y="1922313"/>
            <a:ext cx="5540375" cy="995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sz="5803">
                <a:solidFill>
                  <a:srgbClr val="FF0F39"/>
                </a:solidFill>
                <a:latin typeface="Norwester"/>
              </a:rPr>
              <a:t>HS Athletes ONLY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44600" y="6753225"/>
            <a:ext cx="4181248" cy="2505075"/>
            <a:chOff x="0" y="0"/>
            <a:chExt cx="1101234" cy="6597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01234" cy="659773"/>
            </a:xfrm>
            <a:custGeom>
              <a:avLst/>
              <a:gdLst/>
              <a:ahLst/>
              <a:cxnLst/>
              <a:rect l="l" t="t" r="r" b="b"/>
              <a:pathLst>
                <a:path w="1101234" h="659773">
                  <a:moveTo>
                    <a:pt x="94431" y="0"/>
                  </a:moveTo>
                  <a:lnTo>
                    <a:pt x="1006803" y="0"/>
                  </a:lnTo>
                  <a:cubicBezTo>
                    <a:pt x="1058956" y="0"/>
                    <a:pt x="1101234" y="42278"/>
                    <a:pt x="1101234" y="94431"/>
                  </a:cubicBezTo>
                  <a:lnTo>
                    <a:pt x="1101234" y="565342"/>
                  </a:lnTo>
                  <a:cubicBezTo>
                    <a:pt x="1101234" y="617495"/>
                    <a:pt x="1058956" y="659773"/>
                    <a:pt x="1006803" y="659773"/>
                  </a:cubicBezTo>
                  <a:lnTo>
                    <a:pt x="94431" y="659773"/>
                  </a:lnTo>
                  <a:cubicBezTo>
                    <a:pt x="42278" y="659773"/>
                    <a:pt x="0" y="617495"/>
                    <a:pt x="0" y="565342"/>
                  </a:cubicBezTo>
                  <a:lnTo>
                    <a:pt x="0" y="94431"/>
                  </a:lnTo>
                  <a:cubicBezTo>
                    <a:pt x="0" y="42278"/>
                    <a:pt x="42278" y="0"/>
                    <a:pt x="94431" y="0"/>
                  </a:cubicBezTo>
                  <a:close/>
                </a:path>
              </a:pathLst>
            </a:custGeom>
            <a:solidFill>
              <a:srgbClr val="BDE1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1101234" cy="7550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39"/>
                </a:lnSpc>
                <a:spcBef>
                  <a:spcPct val="0"/>
                </a:spcBef>
              </a:pPr>
              <a:r>
                <a:rPr lang="en-US" sz="4599" u="sng" dirty="0">
                  <a:solidFill>
                    <a:srgbClr val="0000FF"/>
                  </a:solidFill>
                  <a:latin typeface="Norwester"/>
                </a:rPr>
                <a:t>GHSA Pre-Participation Physical Form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937642" y="3058218"/>
            <a:ext cx="13073005" cy="677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36"/>
              </a:lnSpc>
            </a:pPr>
            <a:r>
              <a:rPr lang="en-US" sz="4240">
                <a:solidFill>
                  <a:srgbClr val="D9D9D9"/>
                </a:solidFill>
                <a:latin typeface="Sailors"/>
              </a:rPr>
              <a:t>REMINDERS:</a:t>
            </a:r>
          </a:p>
          <a:p>
            <a:pPr marL="915501" lvl="1" indent="-457751">
              <a:lnSpc>
                <a:spcPts val="5936"/>
              </a:lnSpc>
              <a:buFont typeface="Arial"/>
              <a:buChar char="•"/>
            </a:pPr>
            <a:r>
              <a:rPr lang="en-US" sz="4240">
                <a:solidFill>
                  <a:srgbClr val="FFFFFF"/>
                </a:solidFill>
                <a:latin typeface="Sailors"/>
              </a:rPr>
              <a:t>Use a computer rather than the phone/ tablet </a:t>
            </a:r>
          </a:p>
          <a:p>
            <a:pPr marL="915501" lvl="1" indent="-457751">
              <a:lnSpc>
                <a:spcPts val="5936"/>
              </a:lnSpc>
              <a:buFont typeface="Arial"/>
              <a:buChar char="•"/>
            </a:pPr>
            <a:r>
              <a:rPr lang="en-US" sz="4240">
                <a:solidFill>
                  <a:srgbClr val="FFFFFF"/>
                </a:solidFill>
                <a:latin typeface="Sailors"/>
              </a:rPr>
              <a:t>create ATHLETE account ONLY </a:t>
            </a:r>
          </a:p>
          <a:p>
            <a:pPr marL="915501" lvl="1" indent="-457751">
              <a:lnSpc>
                <a:spcPts val="5936"/>
              </a:lnSpc>
              <a:buFont typeface="Arial"/>
              <a:buChar char="•"/>
            </a:pPr>
            <a:r>
              <a:rPr lang="en-US" sz="4240">
                <a:solidFill>
                  <a:srgbClr val="FFFFFF"/>
                </a:solidFill>
                <a:latin typeface="Sailors"/>
              </a:rPr>
              <a:t>athlete MUST have insurance </a:t>
            </a:r>
          </a:p>
          <a:p>
            <a:pPr marL="915501" lvl="1" indent="-457751">
              <a:lnSpc>
                <a:spcPts val="5936"/>
              </a:lnSpc>
              <a:buFont typeface="Arial"/>
              <a:buChar char="•"/>
            </a:pPr>
            <a:r>
              <a:rPr lang="en-US" sz="4240">
                <a:solidFill>
                  <a:srgbClr val="FFFFFF"/>
                </a:solidFill>
                <a:latin typeface="Sailors"/>
              </a:rPr>
              <a:t>double check the personal information on the profile - esp. cell numbers and emails</a:t>
            </a:r>
          </a:p>
          <a:p>
            <a:pPr marL="915501" lvl="1" indent="-457751">
              <a:lnSpc>
                <a:spcPts val="5936"/>
              </a:lnSpc>
              <a:buFont typeface="Arial"/>
              <a:buChar char="•"/>
            </a:pPr>
            <a:r>
              <a:rPr lang="en-US" sz="4240">
                <a:solidFill>
                  <a:srgbClr val="FFFFFF"/>
                </a:solidFill>
                <a:latin typeface="Sailors"/>
              </a:rPr>
              <a:t>the physical DATE is the DATE of the ACTUAL physical / on the physical form, NOT the date you are uploading info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77617" y="98666"/>
            <a:ext cx="12132766" cy="153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60"/>
              </a:lnSpc>
            </a:pPr>
            <a:r>
              <a:rPr lang="en-US" sz="8900">
                <a:solidFill>
                  <a:srgbClr val="F1F1F1"/>
                </a:solidFill>
                <a:latin typeface="Norwester"/>
              </a:rPr>
              <a:t>Tryouts: What to Expect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8035770"/>
            <a:ext cx="16481139" cy="140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8"/>
              </a:lnSpc>
            </a:pPr>
            <a:r>
              <a:rPr lang="en-US" sz="4020">
                <a:solidFill>
                  <a:srgbClr val="FFDE32"/>
                </a:solidFill>
                <a:latin typeface="Norwester"/>
              </a:rPr>
              <a:t>Once a player is selected for a team, she is expected to attend</a:t>
            </a:r>
          </a:p>
          <a:p>
            <a:pPr algn="ctr">
              <a:lnSpc>
                <a:spcPts val="5628"/>
              </a:lnSpc>
            </a:pPr>
            <a:r>
              <a:rPr lang="en-US" sz="4020">
                <a:solidFill>
                  <a:srgbClr val="FFDE32"/>
                </a:solidFill>
                <a:latin typeface="Norwester"/>
              </a:rPr>
              <a:t>ALL practices and matches.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844609"/>
            <a:ext cx="15806577" cy="5909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BDE1FF"/>
                </a:solidFill>
                <a:latin typeface="Sailors"/>
              </a:rPr>
              <a:t>Junior War Eagles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F1F1F1"/>
                </a:solidFill>
                <a:latin typeface="Sailors"/>
              </a:rPr>
              <a:t> learn the game and the skills of volleyball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BDE1FF"/>
                </a:solidFill>
                <a:latin typeface="Sailors"/>
              </a:rPr>
              <a:t>Freshmen team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BDE1FF"/>
                </a:solidFill>
                <a:latin typeface="Sailors"/>
              </a:rPr>
              <a:t> </a:t>
            </a:r>
            <a:r>
              <a:rPr lang="en-US" sz="3807">
                <a:solidFill>
                  <a:srgbClr val="F1F1F1"/>
                </a:solidFill>
                <a:latin typeface="Sailors"/>
              </a:rPr>
              <a:t>improve skills, learn game strategy, develop positions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BDE1FF"/>
                </a:solidFill>
                <a:latin typeface="Sailors"/>
              </a:rPr>
              <a:t>jV team 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F1F1F1"/>
                </a:solidFill>
                <a:latin typeface="Sailors"/>
              </a:rPr>
              <a:t>same as above + prepare for future varsity level play 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BDE1FF"/>
                </a:solidFill>
                <a:latin typeface="Sailors"/>
              </a:rPr>
              <a:t>Varsity</a:t>
            </a:r>
          </a:p>
          <a:p>
            <a:pPr marL="822000" lvl="1" indent="-411000" algn="ctr">
              <a:lnSpc>
                <a:spcPts val="5177"/>
              </a:lnSpc>
              <a:buFont typeface="Arial"/>
              <a:buChar char="•"/>
            </a:pPr>
            <a:r>
              <a:rPr lang="en-US" sz="3807">
                <a:solidFill>
                  <a:srgbClr val="F1F1F1"/>
                </a:solidFill>
                <a:latin typeface="Sailors"/>
              </a:rPr>
              <a:t>develop team that competes for a region title, state play-offs, develop players who want to play at the collegiate level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7796" y="4676066"/>
            <a:ext cx="4912408" cy="4912408"/>
          </a:xfrm>
          <a:custGeom>
            <a:avLst/>
            <a:gdLst/>
            <a:ahLst/>
            <a:cxnLst/>
            <a:rect l="l" t="t" r="r" b="b"/>
            <a:pathLst>
              <a:path w="4912408" h="4912408">
                <a:moveTo>
                  <a:pt x="0" y="0"/>
                </a:moveTo>
                <a:lnTo>
                  <a:pt x="4912408" y="0"/>
                </a:lnTo>
                <a:lnTo>
                  <a:pt x="4912408" y="4912407"/>
                </a:lnTo>
                <a:lnTo>
                  <a:pt x="0" y="4912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3484" y="781050"/>
            <a:ext cx="16421031" cy="222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7"/>
              </a:lnSpc>
            </a:pPr>
            <a:r>
              <a:rPr lang="en-US" sz="13005">
                <a:solidFill>
                  <a:srgbClr val="F1F1F1"/>
                </a:solidFill>
                <a:latin typeface="Norwester"/>
              </a:rPr>
              <a:t>HS Tryout Registration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71393" y="2972697"/>
            <a:ext cx="7745214" cy="116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36"/>
              </a:lnSpc>
            </a:pPr>
            <a:r>
              <a:rPr lang="en-US" sz="6526">
                <a:solidFill>
                  <a:srgbClr val="BDE1FF"/>
                </a:solidFill>
                <a:latin typeface="Sailors"/>
              </a:rPr>
              <a:t>Use qr code below: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7796" y="4587942"/>
            <a:ext cx="4912408" cy="4912408"/>
          </a:xfrm>
          <a:custGeom>
            <a:avLst/>
            <a:gdLst/>
            <a:ahLst/>
            <a:cxnLst/>
            <a:rect l="l" t="t" r="r" b="b"/>
            <a:pathLst>
              <a:path w="4912408" h="4912408">
                <a:moveTo>
                  <a:pt x="0" y="0"/>
                </a:moveTo>
                <a:lnTo>
                  <a:pt x="4912408" y="0"/>
                </a:lnTo>
                <a:lnTo>
                  <a:pt x="4912408" y="4912408"/>
                </a:lnTo>
                <a:lnTo>
                  <a:pt x="0" y="491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1499" y="838200"/>
            <a:ext cx="17656501" cy="1715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43"/>
              </a:lnSpc>
            </a:pPr>
            <a:r>
              <a:rPr lang="en-US" sz="10030">
                <a:solidFill>
                  <a:srgbClr val="F1F1F1"/>
                </a:solidFill>
                <a:latin typeface="Norwester"/>
              </a:rPr>
              <a:t>Jr Eagles Tryout Registration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71393" y="2972697"/>
            <a:ext cx="7745214" cy="116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36"/>
              </a:lnSpc>
            </a:pPr>
            <a:r>
              <a:rPr lang="en-US" sz="6526">
                <a:solidFill>
                  <a:srgbClr val="BDE1FF"/>
                </a:solidFill>
                <a:latin typeface="Sailors"/>
              </a:rPr>
              <a:t>Use qr code below: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554114" y="85643"/>
            <a:ext cx="11179771" cy="2281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27"/>
              </a:lnSpc>
            </a:pPr>
            <a:r>
              <a:rPr lang="en-US" sz="13305">
                <a:solidFill>
                  <a:srgbClr val="F1F1F1"/>
                </a:solidFill>
                <a:latin typeface="Norwester"/>
              </a:rPr>
              <a:t>Tryout Results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6509" y="2320675"/>
            <a:ext cx="15554983" cy="5325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7"/>
              </a:lnSpc>
            </a:pPr>
            <a:r>
              <a:rPr lang="en-US" sz="6972" dirty="0">
                <a:solidFill>
                  <a:srgbClr val="FFDE32"/>
                </a:solidFill>
                <a:latin typeface="Allerta Stencil"/>
              </a:rPr>
              <a:t>All Teams will be announced on the </a:t>
            </a:r>
            <a:r>
              <a:rPr lang="en-US" sz="6972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Allerta Stencil"/>
                <a:hlinkClick r:id="rId2" tooltip="https://www.southforsythvb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South Forsyth Volleyball Website</a:t>
            </a:r>
            <a:r>
              <a:rPr lang="en-US" sz="6972" dirty="0">
                <a:solidFill>
                  <a:schemeClr val="tx2">
                    <a:lumMod val="20000"/>
                    <a:lumOff val="80000"/>
                  </a:schemeClr>
                </a:solidFill>
                <a:latin typeface="Allerta Stencil"/>
              </a:rPr>
              <a:t> </a:t>
            </a:r>
            <a:r>
              <a:rPr lang="en-US" sz="6972" dirty="0">
                <a:solidFill>
                  <a:srgbClr val="FFDE32"/>
                </a:solidFill>
                <a:latin typeface="Allerta Stencil"/>
              </a:rPr>
              <a:t>by athlete tryout number </a:t>
            </a:r>
          </a:p>
          <a:p>
            <a:pPr algn="ctr">
              <a:lnSpc>
                <a:spcPts val="10667"/>
              </a:lnSpc>
            </a:pPr>
            <a:r>
              <a:rPr lang="en-US" sz="6972" dirty="0">
                <a:solidFill>
                  <a:srgbClr val="FFDE32"/>
                </a:solidFill>
                <a:latin typeface="Allerta Stencil"/>
              </a:rPr>
              <a:t>the evening of May 11, 2024.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959409" y="7993796"/>
            <a:ext cx="12369183" cy="1997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8"/>
              </a:lnSpc>
            </a:pPr>
            <a:r>
              <a:rPr lang="en-US" sz="5299">
                <a:solidFill>
                  <a:srgbClr val="BDE1FF"/>
                </a:solidFill>
                <a:latin typeface="High Cruiser"/>
              </a:rPr>
              <a:t>website:</a:t>
            </a:r>
          </a:p>
          <a:p>
            <a:pPr algn="ctr">
              <a:lnSpc>
                <a:spcPts val="8108"/>
              </a:lnSpc>
            </a:pPr>
            <a:r>
              <a:rPr lang="en-US" sz="5299">
                <a:solidFill>
                  <a:srgbClr val="BDE1FF"/>
                </a:solidFill>
                <a:latin typeface="High Cruiser"/>
              </a:rPr>
              <a:t>southforsythvb.com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8452" y="1334672"/>
            <a:ext cx="14471096" cy="7350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70"/>
              </a:lnSpc>
            </a:pPr>
            <a:r>
              <a:rPr lang="en-US" sz="10335">
                <a:solidFill>
                  <a:srgbClr val="F1F1F1"/>
                </a:solidFill>
                <a:latin typeface="Sailors"/>
              </a:rPr>
              <a:t>2024</a:t>
            </a:r>
          </a:p>
          <a:p>
            <a:pPr algn="ctr">
              <a:lnSpc>
                <a:spcPts val="14470"/>
              </a:lnSpc>
            </a:pPr>
            <a:r>
              <a:rPr lang="en-US" sz="10335">
                <a:solidFill>
                  <a:srgbClr val="F1F1F1"/>
                </a:solidFill>
                <a:latin typeface="Sailors"/>
              </a:rPr>
              <a:t>SFHS volleyball informationAl meeting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6863" y="364443"/>
            <a:ext cx="16996590" cy="191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1F1F1"/>
                </a:solidFill>
                <a:latin typeface="Norwester"/>
              </a:rPr>
              <a:t>South Forsyth Volleyball</a:t>
            </a:r>
          </a:p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1F1F1"/>
                </a:solidFill>
                <a:latin typeface="Norwester"/>
              </a:rPr>
              <a:t> booster board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11015" y="2369820"/>
            <a:ext cx="16048285" cy="718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Amanda Christian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amandabchristian@gmail.com/ 214-733-9665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Brooke Giles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abrookegiles@gmail.com/ 678-315-5648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Rinky Karthik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rinky.karthik@live.com/ 904-887-2251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Nancy Urban</a:t>
            </a:r>
          </a:p>
          <a:p>
            <a:pPr algn="ctr">
              <a:lnSpc>
                <a:spcPts val="7191"/>
              </a:lnSpc>
            </a:pPr>
            <a:r>
              <a:rPr lang="en-US" sz="4700">
                <a:solidFill>
                  <a:srgbClr val="BDE1FF"/>
                </a:solidFill>
                <a:latin typeface="Allerta Stencil"/>
              </a:rPr>
              <a:t>nancyurbancellars@gmail.com/ 770-714-2660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77358" y="-73188"/>
            <a:ext cx="9133284" cy="180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10500">
                <a:solidFill>
                  <a:srgbClr val="F1F1F1"/>
                </a:solidFill>
                <a:latin typeface="Norwester"/>
              </a:rPr>
              <a:t>jr war eagles 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1185" y="1612737"/>
            <a:ext cx="7425630" cy="91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FFDE32"/>
                </a:solidFill>
                <a:latin typeface="Norwester"/>
              </a:rPr>
              <a:t>Students zoned for sfhs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07746" y="2443875"/>
            <a:ext cx="5466755" cy="90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DE32"/>
                </a:solidFill>
                <a:latin typeface="Sailors"/>
              </a:rPr>
              <a:t>booster fee: $300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5532" y="3577332"/>
            <a:ext cx="4023613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BDE1FF"/>
                </a:solidFill>
                <a:latin typeface="Sailors"/>
              </a:rPr>
              <a:t>practice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8285" y="7165082"/>
            <a:ext cx="1949053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BDE1FF"/>
                </a:solidFill>
                <a:latin typeface="Sailors"/>
              </a:rPr>
              <a:t>camp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23613" y="3471666"/>
            <a:ext cx="12681942" cy="184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monday-Thursday 6-8 pm @ SFHS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(A team will practice some Fridays)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88080" y="5380732"/>
            <a:ext cx="11115080" cy="184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weekdays &amp; weekends </a:t>
            </a:r>
          </a:p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(parents are responsible for travel)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88080" y="8269347"/>
            <a:ext cx="12817474" cy="184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coach Deanna Cox  deannaccox@gmail.com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8080" y="7287002"/>
            <a:ext cx="12940903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Sailors"/>
              </a:rPr>
              <a:t>june 3-6  register @parks.Forsythco.com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532" y="5371207"/>
            <a:ext cx="3275972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BDE1FF"/>
                </a:solidFill>
                <a:latin typeface="Sailors"/>
              </a:rPr>
              <a:t>Games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532" y="8285857"/>
            <a:ext cx="2882950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BDE1FF"/>
                </a:solidFill>
                <a:latin typeface="Sailors"/>
              </a:rPr>
              <a:t>Contact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58008" y="-111288"/>
            <a:ext cx="13971984" cy="20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07"/>
              </a:lnSpc>
            </a:pPr>
            <a:r>
              <a:rPr lang="en-US" sz="11862">
                <a:solidFill>
                  <a:srgbClr val="F1F1F1"/>
                </a:solidFill>
                <a:latin typeface="Norwester"/>
              </a:rPr>
              <a:t>HS Program 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95487" y="2415120"/>
            <a:ext cx="14297025" cy="11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</a:pPr>
            <a:r>
              <a:rPr lang="en-US" sz="6326">
                <a:solidFill>
                  <a:srgbClr val="BDE1FF"/>
                </a:solidFill>
                <a:latin typeface="Sailors"/>
              </a:rPr>
              <a:t>Freshman Team: </a:t>
            </a:r>
            <a:r>
              <a:rPr lang="en-US" sz="6326">
                <a:solidFill>
                  <a:srgbClr val="F1F1F1"/>
                </a:solidFill>
                <a:latin typeface="Sailors"/>
              </a:rPr>
              <a:t>Athletes in 9th Grade</a:t>
            </a:r>
            <a:r>
              <a:rPr lang="en-US" sz="6326">
                <a:solidFill>
                  <a:srgbClr val="97C1E4"/>
                </a:solidFill>
                <a:latin typeface="Sailor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94000" y="3999003"/>
            <a:ext cx="12401550" cy="11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</a:pPr>
            <a:r>
              <a:rPr lang="en-US" sz="6326">
                <a:solidFill>
                  <a:srgbClr val="BDE1FF"/>
                </a:solidFill>
                <a:latin typeface="Sailors"/>
              </a:rPr>
              <a:t>JV Team:</a:t>
            </a:r>
            <a:r>
              <a:rPr lang="en-US" sz="6326">
                <a:solidFill>
                  <a:srgbClr val="97C1E4"/>
                </a:solidFill>
                <a:latin typeface="Sailors"/>
              </a:rPr>
              <a:t> </a:t>
            </a:r>
            <a:r>
              <a:rPr lang="en-US" sz="6326">
                <a:solidFill>
                  <a:srgbClr val="F1F1F1"/>
                </a:solidFill>
                <a:latin typeface="Sailors"/>
              </a:rPr>
              <a:t>Athletes in 9-11th Grade</a:t>
            </a:r>
            <a:r>
              <a:rPr lang="en-US" sz="6326">
                <a:solidFill>
                  <a:srgbClr val="97C1E4"/>
                </a:solidFill>
                <a:latin typeface="Sailors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97125" y="5619489"/>
            <a:ext cx="13595300" cy="1134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6"/>
              </a:lnSpc>
            </a:pPr>
            <a:r>
              <a:rPr lang="en-US" sz="6326">
                <a:solidFill>
                  <a:srgbClr val="BDE1FF"/>
                </a:solidFill>
                <a:latin typeface="Sailors"/>
              </a:rPr>
              <a:t>Varsity Team:</a:t>
            </a:r>
            <a:r>
              <a:rPr lang="en-US" sz="6326">
                <a:solidFill>
                  <a:srgbClr val="97C1E4"/>
                </a:solidFill>
                <a:latin typeface="Sailors"/>
              </a:rPr>
              <a:t> </a:t>
            </a:r>
            <a:r>
              <a:rPr lang="en-US" sz="6326">
                <a:solidFill>
                  <a:srgbClr val="F1F1F1"/>
                </a:solidFill>
                <a:latin typeface="Sailors"/>
              </a:rPr>
              <a:t>athletes 9-12th Grade</a:t>
            </a:r>
            <a:r>
              <a:rPr lang="en-US" sz="6326">
                <a:solidFill>
                  <a:srgbClr val="97C1E4"/>
                </a:solidFill>
                <a:latin typeface="Sailor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142" y="8673800"/>
            <a:ext cx="17721858" cy="101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16"/>
              </a:lnSpc>
            </a:pPr>
            <a:r>
              <a:rPr lang="en-US" sz="5726">
                <a:solidFill>
                  <a:srgbClr val="F1F1F1"/>
                </a:solidFill>
                <a:latin typeface="Sailors"/>
              </a:rPr>
              <a:t>Contact: Coach Christina   f43887@forsythk12.org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2450" y="7239974"/>
            <a:ext cx="11606606" cy="92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DE32"/>
                </a:solidFill>
                <a:latin typeface="Sailors"/>
              </a:rPr>
              <a:t>booster fee information in progress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88631" y="-111288"/>
            <a:ext cx="9710738" cy="20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07"/>
              </a:lnSpc>
            </a:pPr>
            <a:r>
              <a:rPr lang="en-US" sz="11862">
                <a:solidFill>
                  <a:srgbClr val="F1F1F1"/>
                </a:solidFill>
                <a:latin typeface="Norwester"/>
              </a:rPr>
              <a:t>Tryouts for HS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413500" y="1816263"/>
            <a:ext cx="5461001" cy="998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25"/>
              </a:lnSpc>
            </a:pPr>
            <a:r>
              <a:rPr lang="en-US" sz="5803">
                <a:solidFill>
                  <a:srgbClr val="FFDE32"/>
                </a:solidFill>
                <a:latin typeface="Norwester"/>
              </a:rPr>
              <a:t>(9th, JV, Varisty)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00278" y="2982757"/>
            <a:ext cx="7887444" cy="10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FFDE32"/>
                </a:solidFill>
                <a:latin typeface="Sailors"/>
              </a:rPr>
              <a:t>Location: Arena, SFHS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5532" y="4568841"/>
            <a:ext cx="7776161" cy="120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16"/>
              </a:lnSpc>
            </a:pPr>
            <a:r>
              <a:rPr lang="en-US" sz="6725">
                <a:solidFill>
                  <a:srgbClr val="BDE1FF"/>
                </a:solidFill>
                <a:latin typeface="Sailors"/>
              </a:rPr>
              <a:t>Friday May 10, 2024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32" y="7045906"/>
            <a:ext cx="7776161" cy="110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39"/>
              </a:lnSpc>
            </a:pPr>
            <a:r>
              <a:rPr lang="en-US" sz="6170">
                <a:solidFill>
                  <a:srgbClr val="BDE1FF"/>
                </a:solidFill>
                <a:latin typeface="Sailors"/>
              </a:rPr>
              <a:t>Saturday May 11,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81057" y="4587891"/>
            <a:ext cx="7186886" cy="1101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38"/>
              </a:lnSpc>
            </a:pPr>
            <a:r>
              <a:rPr lang="en-US" sz="6170">
                <a:solidFill>
                  <a:srgbClr val="BDE1FF"/>
                </a:solidFill>
                <a:latin typeface="Sailors"/>
              </a:rPr>
              <a:t>Varsity: 4 - 5:30 PM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95299" y="5803676"/>
            <a:ext cx="7776399" cy="1140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9"/>
              </a:lnSpc>
            </a:pPr>
            <a:r>
              <a:rPr lang="en-US" sz="6363">
                <a:solidFill>
                  <a:srgbClr val="FFFFFF"/>
                </a:solidFill>
                <a:latin typeface="Sailors"/>
              </a:rPr>
              <a:t>9th &amp; JV: 6 - 7:30 PM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95299" y="8339686"/>
            <a:ext cx="9095078" cy="1115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14"/>
              </a:lnSpc>
            </a:pPr>
            <a:r>
              <a:rPr lang="en-US" sz="6224">
                <a:solidFill>
                  <a:srgbClr val="BDE1FF"/>
                </a:solidFill>
                <a:latin typeface="Sailors"/>
              </a:rPr>
              <a:t>Varsity: 11 Am - 12:30 PM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12674" y="7058402"/>
            <a:ext cx="8418364" cy="117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97"/>
              </a:lnSpc>
            </a:pPr>
            <a:r>
              <a:rPr lang="en-US" sz="6569">
                <a:solidFill>
                  <a:srgbClr val="FFFFFF"/>
                </a:solidFill>
                <a:latin typeface="Sailors"/>
              </a:rPr>
              <a:t>9th &amp; JV: 9 - 10:30 AM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9296" y="-111288"/>
            <a:ext cx="14629408" cy="204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07"/>
              </a:lnSpc>
            </a:pPr>
            <a:r>
              <a:rPr lang="en-US" sz="11862">
                <a:solidFill>
                  <a:srgbClr val="F1F1F1"/>
                </a:solidFill>
                <a:latin typeface="Norwester"/>
              </a:rPr>
              <a:t>Tryouts for Jr Eagles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604992" y="1806738"/>
            <a:ext cx="5078016" cy="112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5"/>
              </a:lnSpc>
            </a:pPr>
            <a:r>
              <a:rPr lang="en-US" sz="6603">
                <a:solidFill>
                  <a:srgbClr val="FFDE32"/>
                </a:solidFill>
                <a:latin typeface="Norwester"/>
              </a:rPr>
              <a:t>(feeder Team)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768310"/>
            <a:ext cx="4587478" cy="1342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42"/>
              </a:lnSpc>
            </a:pPr>
            <a:r>
              <a:rPr lang="en-US" sz="7530">
                <a:solidFill>
                  <a:srgbClr val="F1F1F1"/>
                </a:solidFill>
                <a:latin typeface="Sailors"/>
              </a:rPr>
              <a:t>Location: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822979"/>
            <a:ext cx="2762349" cy="134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36"/>
              </a:lnSpc>
            </a:pPr>
            <a:r>
              <a:rPr lang="en-US" sz="7526">
                <a:solidFill>
                  <a:srgbClr val="F1F1F1"/>
                </a:solidFill>
                <a:latin typeface="Sailors"/>
              </a:rPr>
              <a:t>When: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1255" y="5526381"/>
            <a:ext cx="9984432" cy="1384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16"/>
              </a:lnSpc>
            </a:pPr>
            <a:r>
              <a:rPr lang="en-US" sz="7726">
                <a:solidFill>
                  <a:srgbClr val="BDE1FF"/>
                </a:solidFill>
                <a:latin typeface="Sailors"/>
              </a:rPr>
              <a:t>Saturday, May 11, 2024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44469" y="7378008"/>
            <a:ext cx="5969496" cy="129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56"/>
              </a:lnSpc>
            </a:pPr>
            <a:r>
              <a:rPr lang="en-US" sz="7326">
                <a:solidFill>
                  <a:srgbClr val="BDE1FF"/>
                </a:solidFill>
                <a:latin typeface="Sailors"/>
              </a:rPr>
              <a:t>2:00 - 4:00 PM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44469" y="3777835"/>
            <a:ext cx="5924699" cy="1299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256"/>
              </a:lnSpc>
            </a:pPr>
            <a:r>
              <a:rPr lang="en-US" sz="7326">
                <a:solidFill>
                  <a:srgbClr val="FFFFFF"/>
                </a:solidFill>
                <a:latin typeface="Sailors"/>
              </a:rPr>
              <a:t>Arena @ SFHS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7275" y="1010236"/>
            <a:ext cx="17493449" cy="2061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1"/>
              </a:lnSpc>
            </a:pPr>
            <a:r>
              <a:rPr lang="en-US" sz="12044">
                <a:solidFill>
                  <a:srgbClr val="FFDE32"/>
                </a:solidFill>
                <a:latin typeface="Norwester"/>
              </a:rPr>
              <a:t>Dragonfly &amp; Physicals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4350" y="3704117"/>
            <a:ext cx="17259300" cy="6154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2"/>
              </a:lnSpc>
            </a:pPr>
            <a:r>
              <a:rPr lang="en-US" sz="4973" dirty="0">
                <a:solidFill>
                  <a:srgbClr val="FFFFFF"/>
                </a:solidFill>
                <a:latin typeface="Sailors"/>
              </a:rPr>
              <a:t>Diane King, MS, ATC, RD, CSSD</a:t>
            </a:r>
          </a:p>
          <a:p>
            <a:pPr algn="ctr">
              <a:lnSpc>
                <a:spcPts val="6962"/>
              </a:lnSpc>
            </a:pPr>
            <a:r>
              <a:rPr lang="en-US" sz="4973" dirty="0">
                <a:solidFill>
                  <a:srgbClr val="FFFFFF"/>
                </a:solidFill>
                <a:latin typeface="Sailors"/>
              </a:rPr>
              <a:t>Athletic Trainer, South Forsyth HS</a:t>
            </a:r>
          </a:p>
          <a:p>
            <a:pPr algn="ctr">
              <a:lnSpc>
                <a:spcPts val="6962"/>
              </a:lnSpc>
            </a:pPr>
            <a:r>
              <a:rPr lang="en-US" sz="4973" dirty="0">
                <a:solidFill>
                  <a:srgbClr val="FFFFFF"/>
                </a:solidFill>
                <a:latin typeface="Sailors"/>
              </a:rPr>
              <a:t>Children’s Healthcare of Atlanta Sports Medicine</a:t>
            </a:r>
          </a:p>
          <a:p>
            <a:pPr algn="ctr">
              <a:lnSpc>
                <a:spcPts val="6962"/>
              </a:lnSpc>
            </a:pPr>
            <a:endParaRPr lang="en-US" sz="4973" dirty="0">
              <a:solidFill>
                <a:srgbClr val="FFFFFF"/>
              </a:solidFill>
              <a:latin typeface="Sailors"/>
            </a:endParaRPr>
          </a:p>
          <a:p>
            <a:pPr algn="ctr">
              <a:lnSpc>
                <a:spcPts val="6962"/>
              </a:lnSpc>
            </a:pPr>
            <a:r>
              <a:rPr lang="en-US" sz="4973" u="sng" dirty="0">
                <a:solidFill>
                  <a:srgbClr val="FF0000"/>
                </a:solidFill>
                <a:latin typeface="Sailors"/>
                <a:hlinkClick r:id="rId2" tooltip="mailto:performnutrition@bellsouth.n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performnutrition@bellsouth.net</a:t>
            </a:r>
          </a:p>
          <a:p>
            <a:pPr algn="ctr">
              <a:lnSpc>
                <a:spcPts val="6962"/>
              </a:lnSpc>
            </a:pPr>
            <a:r>
              <a:rPr lang="en-US" sz="4973" dirty="0">
                <a:solidFill>
                  <a:srgbClr val="FFFFFF"/>
                </a:solidFill>
                <a:latin typeface="Sailors"/>
              </a:rPr>
              <a:t>(NO SCHOOL EMAIL)</a:t>
            </a:r>
          </a:p>
          <a:p>
            <a:pPr algn="ctr">
              <a:lnSpc>
                <a:spcPts val="6962"/>
              </a:lnSpc>
            </a:pPr>
            <a:r>
              <a:rPr lang="en-US" sz="4973" dirty="0">
                <a:solidFill>
                  <a:srgbClr val="FFFFFF"/>
                </a:solidFill>
                <a:latin typeface="Sailors"/>
              </a:rPr>
              <a:t>404-354-0008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437553"/>
            <a:ext cx="12770486" cy="787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0505" lvl="1" indent="-495252">
              <a:lnSpc>
                <a:spcPts val="6927"/>
              </a:lnSpc>
              <a:buFont typeface="Arial"/>
              <a:buChar char="•"/>
            </a:pPr>
            <a:r>
              <a:rPr lang="en-US" sz="4587">
                <a:solidFill>
                  <a:srgbClr val="FFFFFF"/>
                </a:solidFill>
                <a:latin typeface="Sailors"/>
              </a:rPr>
              <a:t>Copies are available here </a:t>
            </a:r>
          </a:p>
          <a:p>
            <a:pPr marL="990505" lvl="1" indent="-495252">
              <a:lnSpc>
                <a:spcPts val="6927"/>
              </a:lnSpc>
              <a:buFont typeface="Arial"/>
              <a:buChar char="•"/>
            </a:pPr>
            <a:r>
              <a:rPr lang="en-US" sz="4587">
                <a:solidFill>
                  <a:srgbClr val="FFFFFF"/>
                </a:solidFill>
                <a:latin typeface="Sailors"/>
              </a:rPr>
              <a:t>You only must do this once for the time your athlete is at South. Do not sign up annually or for multiple sports</a:t>
            </a:r>
          </a:p>
          <a:p>
            <a:pPr marL="990505" lvl="1" indent="-495252">
              <a:lnSpc>
                <a:spcPts val="6927"/>
              </a:lnSpc>
              <a:buFont typeface="Arial"/>
              <a:buChar char="•"/>
            </a:pPr>
            <a:r>
              <a:rPr lang="en-US" sz="4587">
                <a:solidFill>
                  <a:srgbClr val="FFFFFF"/>
                </a:solidFill>
                <a:latin typeface="Sailors"/>
              </a:rPr>
              <a:t>Only the athlete needs an account. Make sure everyone knows how to log in.</a:t>
            </a:r>
          </a:p>
          <a:p>
            <a:pPr marL="990505" lvl="1" indent="-495252">
              <a:lnSpc>
                <a:spcPts val="6927"/>
              </a:lnSpc>
              <a:buFont typeface="Arial"/>
              <a:buChar char="•"/>
            </a:pPr>
            <a:r>
              <a:rPr lang="en-US" sz="4587">
                <a:solidFill>
                  <a:srgbClr val="FFFFFF"/>
                </a:solidFill>
                <a:latin typeface="Sailors"/>
              </a:rPr>
              <a:t>Take note there are electronic forms that must be signed by athlete and parent. Other forms must be uploaded.</a:t>
            </a:r>
          </a:p>
        </p:txBody>
      </p:sp>
      <p:sp>
        <p:nvSpPr>
          <p:cNvPr id="3" name="Freeform 3"/>
          <p:cNvSpPr/>
          <p:nvPr/>
        </p:nvSpPr>
        <p:spPr>
          <a:xfrm>
            <a:off x="12770486" y="0"/>
            <a:ext cx="5517514" cy="10287000"/>
          </a:xfrm>
          <a:custGeom>
            <a:avLst/>
            <a:gdLst/>
            <a:ahLst/>
            <a:cxnLst/>
            <a:rect l="l" t="t" r="r" b="b"/>
            <a:pathLst>
              <a:path w="5517514" h="10287000">
                <a:moveTo>
                  <a:pt x="0" y="0"/>
                </a:moveTo>
                <a:lnTo>
                  <a:pt x="5517514" y="0"/>
                </a:lnTo>
                <a:lnTo>
                  <a:pt x="55175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507" b="-650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-133350"/>
            <a:ext cx="9916842" cy="2379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6827">
                <a:solidFill>
                  <a:srgbClr val="F1F1F1"/>
                </a:solidFill>
                <a:latin typeface="Norwester"/>
              </a:rPr>
              <a:t>How to set up a DragonFly Account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9769"/>
            <a:ext cx="8686286" cy="10826537"/>
          </a:xfrm>
          <a:custGeom>
            <a:avLst/>
            <a:gdLst/>
            <a:ahLst/>
            <a:cxnLst/>
            <a:rect l="l" t="t" r="r" b="b"/>
            <a:pathLst>
              <a:path w="8686286" h="10826537">
                <a:moveTo>
                  <a:pt x="0" y="0"/>
                </a:moveTo>
                <a:lnTo>
                  <a:pt x="8686286" y="0"/>
                </a:lnTo>
                <a:lnTo>
                  <a:pt x="8686286" y="10826538"/>
                </a:lnTo>
                <a:lnTo>
                  <a:pt x="0" y="10826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86286" y="0"/>
            <a:ext cx="9959491" cy="12370868"/>
          </a:xfrm>
          <a:custGeom>
            <a:avLst/>
            <a:gdLst/>
            <a:ahLst/>
            <a:cxnLst/>
            <a:rect l="l" t="t" r="r" b="b"/>
            <a:pathLst>
              <a:path w="9959491" h="12370868">
                <a:moveTo>
                  <a:pt x="0" y="0"/>
                </a:moveTo>
                <a:lnTo>
                  <a:pt x="9959491" y="0"/>
                </a:lnTo>
                <a:lnTo>
                  <a:pt x="9959491" y="12370868"/>
                </a:lnTo>
                <a:lnTo>
                  <a:pt x="0" y="123708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642</Words>
  <Application>Microsoft Office PowerPoint</Application>
  <PresentationFormat>Custom</PresentationFormat>
  <Paragraphs>100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</vt:lpstr>
      <vt:lpstr>Sailors</vt:lpstr>
      <vt:lpstr>Norwester</vt:lpstr>
      <vt:lpstr>Arial</vt:lpstr>
      <vt:lpstr>Allerta Stencil</vt:lpstr>
      <vt:lpstr>High Cruiser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 Meeting PPT</dc:title>
  <cp:lastModifiedBy>Fujikawa, Christina</cp:lastModifiedBy>
  <cp:revision>1</cp:revision>
  <dcterms:created xsi:type="dcterms:W3CDTF">2006-08-16T00:00:00Z</dcterms:created>
  <dcterms:modified xsi:type="dcterms:W3CDTF">2024-04-18T12:07:24Z</dcterms:modified>
  <dc:identifier>DAGAt1LU2Q0</dc:identifier>
</cp:coreProperties>
</file>